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260" r:id="rId4"/>
    <p:sldId id="257" r:id="rId5"/>
    <p:sldId id="258" r:id="rId6"/>
    <p:sldId id="275" r:id="rId7"/>
    <p:sldId id="259" r:id="rId8"/>
    <p:sldId id="272" r:id="rId9"/>
    <p:sldId id="261" r:id="rId10"/>
    <p:sldId id="262" r:id="rId11"/>
    <p:sldId id="267" r:id="rId12"/>
    <p:sldId id="271" r:id="rId13"/>
    <p:sldId id="273" r:id="rId14"/>
    <p:sldId id="266" r:id="rId15"/>
    <p:sldId id="276" r:id="rId16"/>
    <p:sldId id="269" r:id="rId17"/>
    <p:sldId id="270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8F97A35D-7483-41F6-8D5A-79B299EA860D}">
          <p14:sldIdLst>
            <p14:sldId id="256"/>
            <p14:sldId id="274"/>
            <p14:sldId id="260"/>
            <p14:sldId id="257"/>
            <p14:sldId id="258"/>
            <p14:sldId id="275"/>
            <p14:sldId id="259"/>
            <p14:sldId id="272"/>
            <p14:sldId id="261"/>
            <p14:sldId id="262"/>
            <p14:sldId id="267"/>
            <p14:sldId id="271"/>
            <p14:sldId id="273"/>
            <p14:sldId id="266"/>
            <p14:sldId id="27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מיתי שלם שפר" initials="אשש" lastIdx="1" clrIdx="0">
    <p:extLst>
      <p:ext uri="{19B8F6BF-5375-455C-9EA6-DF929625EA0E}">
        <p15:presenceInfo xmlns:p15="http://schemas.microsoft.com/office/powerpoint/2012/main" userId="S::amitai.shalem.shefer@office.eduil.org::0b707dae-dfbd-40ce-a8dc-099fe7258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1T10:40:03.645" idx="1">
    <p:pos x="3763" y="294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4918F5-825D-434C-B8B4-F2BA6E561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487F8D2-0C04-4077-927E-3353335E8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7324D2-12C3-482E-A03B-C33C61D1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17235A-46DE-40CF-B0F7-713BFC8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BF8754-141D-4F56-8E70-31AB56AB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52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F75DCF-8A0D-421F-B82B-09246DB7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548A3F3-B6EA-4750-9391-F1FD717D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681E60-F4A6-4509-B58B-842F648E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52AE88-FD68-440C-837D-6334C27A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489731-AFED-42CC-A8E8-BF3C07F0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64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28760F6-173B-4C3C-8C40-DBC759D5B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23C46C3-9594-4F3F-8E75-59EA7F540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DCACD8-6AD3-4679-9BF7-36620159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BD93FB-64A5-4732-A2DC-4B07160A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2958077-A199-4737-B63A-C3836CAB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8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DDD34D-50E9-4DF8-9230-B9B42597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AA2B18-4554-4D93-B796-017E5702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041744-8B9E-493D-97F0-2C7546F5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CE815B-D921-45F2-B520-B55D987B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316329-8B87-4397-A226-BF9CF5F9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386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F109F4-026B-480F-8E71-6B8D41FF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2E0DEF-B97B-433C-9198-82C3C1D0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C4A435-52A8-4035-A12E-B613F09A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56BEC5-CDBF-43F3-8327-FA17BBFC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370BC18-8529-4396-9BA9-C5FAF8C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4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63C2B1-F5C4-48B7-94EA-816D35A6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9B18F0-A12D-4D47-A8E5-1FE74B303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0B3414-3A65-46D1-8BB9-211DBA1A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A9E687-88EC-4B27-8471-BC2EABCD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468E407-A906-4F6A-96EC-E5FBBC8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B350703-C14A-49CD-8329-D5C83700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475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6E46E2-80D1-43ED-AE35-93033E08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5D0040-9443-48D4-A068-A8852C8B0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3CD7C4-98DE-403A-BD12-74B965DB9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0DFF9FC-7CCE-4B5B-9C8F-A5A6C7A3B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CDB29C5-1872-422B-A070-860AC2C3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DE55424-1A66-43E7-A9E4-9F4EB387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82C9DA2-7E2E-490C-90EE-E6E96ABE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6E7FC55-E2FE-4E70-962B-5822F23C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25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F2B969-8E09-444A-9A8F-5D470FEC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482367-9670-400D-851A-14C2283A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1B3DB28-CB22-4165-8AA8-53E0024D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186D291-B768-4D46-B72F-DE2C9442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37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7704D0F-6D83-45FD-B6E4-8FE3DF30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78ED2E8-C5CA-431A-97FE-FD9592C7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5306EDB-80FD-4F88-AE7A-EBD58BD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75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D55DBD-3036-4A51-9761-769F9D93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AD9AB5-F43B-4E59-B0FE-1A0698AC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20AA494-F78C-4808-9235-DA11E91E7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5E6A26E-BC0D-4405-9A18-CA61A91F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3C252A9-C6E9-4CBE-9112-D7BB4FFE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13B9378-CB93-4375-8097-488CC596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151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341175-11F6-4FEB-BC7B-D0CE8975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CFF4E98-7977-4207-878F-48BB66170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6DC642-5331-49B5-86F3-CE379636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0DF1AE-C65F-407E-AD54-3AD8906C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923FAAA-1941-4FA1-A9E6-01FB0009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6579F9-4787-406E-8180-C5C86AD0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80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66C2275-B4F9-4D72-89A1-4500DD0A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9A38602-688B-4F18-8332-80DB5DDB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078EB77-23B0-441D-B50A-0EB4B32B9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2D33-E315-4F1A-9308-098A70B7BA05}" type="datetimeFigureOut">
              <a:rPr lang="he-IL" smtClean="0"/>
              <a:t>ז'/טבת/תשפ"א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EFDE9E1-78B0-4AB4-97B5-53AEB781B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1425F7-98F8-45C1-972E-40CBBF3B7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76E2-F182-4E3E-BE36-1CA316D69B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3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Evwgu369J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תמונה של אנשים מושיטים ידיים זה לזה">
            <a:extLst>
              <a:ext uri="{FF2B5EF4-FFF2-40B4-BE49-F238E27FC236}">
                <a16:creationId xmlns:a16="http://schemas.microsoft.com/office/drawing/2014/main" id="{55028502-17AA-4AEE-8080-6CC935243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84A9430-A47C-4712-8005-018C506DA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e-IL" sz="5200" b="1" dirty="0">
                <a:solidFill>
                  <a:srgbClr val="FFFFFF"/>
                </a:solidFill>
                <a:highlight>
                  <a:srgbClr val="000080"/>
                </a:highlight>
              </a:rPr>
              <a:t>תמיכה מרחוק בזמן משבר</a:t>
            </a:r>
            <a:br>
              <a:rPr lang="he-IL" sz="5200" dirty="0">
                <a:solidFill>
                  <a:srgbClr val="FFFFFF"/>
                </a:solidFill>
              </a:rPr>
            </a:br>
            <a:br>
              <a:rPr lang="he-IL" sz="5200" dirty="0">
                <a:solidFill>
                  <a:srgbClr val="FFFFFF"/>
                </a:solidFill>
              </a:rPr>
            </a:br>
            <a:r>
              <a:rPr lang="he-IL" sz="5200" dirty="0">
                <a:solidFill>
                  <a:srgbClr val="FFFFFF"/>
                </a:solidFill>
              </a:rPr>
              <a:t> אם לאם</a:t>
            </a:r>
            <a:br>
              <a:rPr lang="he-IL" sz="5200" dirty="0">
                <a:solidFill>
                  <a:srgbClr val="FFFFFF"/>
                </a:solidFill>
              </a:rPr>
            </a:br>
            <a:r>
              <a:rPr lang="he-IL" sz="5200" dirty="0" err="1">
                <a:solidFill>
                  <a:srgbClr val="FFFFFF"/>
                </a:solidFill>
              </a:rPr>
              <a:t>מתנס</a:t>
            </a:r>
            <a:r>
              <a:rPr lang="he-IL" sz="5200" dirty="0">
                <a:solidFill>
                  <a:srgbClr val="FFFFFF"/>
                </a:solidFill>
              </a:rPr>
              <a:t> בנימין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8D3B1CE-A325-474E-A6DD-4D2CBE02F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endParaRPr lang="he-IL" dirty="0">
              <a:solidFill>
                <a:srgbClr val="FFFFFF"/>
              </a:solidFill>
            </a:endParaRPr>
          </a:p>
          <a:p>
            <a:endParaRPr lang="he-IL" u="sng" dirty="0">
              <a:solidFill>
                <a:srgbClr val="FFFFFF"/>
              </a:solidFill>
              <a:latin typeface="French Script MT" panose="03020402040607040605" pitchFamily="66" charset="0"/>
            </a:endParaRPr>
          </a:p>
          <a:p>
            <a:r>
              <a:rPr lang="he-IL" sz="3400" u="sng" dirty="0">
                <a:solidFill>
                  <a:srgbClr val="FFFFFF"/>
                </a:solidFill>
                <a:latin typeface="French Script MT" panose="03020402040607040605" pitchFamily="66" charset="0"/>
              </a:rPr>
              <a:t>נועה שפר</a:t>
            </a:r>
          </a:p>
          <a:p>
            <a:r>
              <a:rPr lang="he-IL" sz="3400" u="sng" dirty="0" err="1">
                <a:solidFill>
                  <a:srgbClr val="FFFFFF"/>
                </a:solidFill>
                <a:latin typeface="French Script MT" panose="03020402040607040605" pitchFamily="66" charset="0"/>
              </a:rPr>
              <a:t>עוס</a:t>
            </a:r>
            <a:r>
              <a:rPr lang="he-IL" sz="3400" u="sng" dirty="0">
                <a:solidFill>
                  <a:srgbClr val="FFFFFF"/>
                </a:solidFill>
                <a:latin typeface="French Script MT" panose="03020402040607040605" pitchFamily="66" charset="0"/>
              </a:rPr>
              <a:t> רפואית. מנחת קבוצות </a:t>
            </a:r>
          </a:p>
          <a:p>
            <a:endParaRPr lang="he-IL" dirty="0">
              <a:solidFill>
                <a:srgbClr val="FFFFFF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4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8D17849-C094-4EC0-98B4-BA20B403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2900138"/>
            <a:ext cx="9763759" cy="1148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en-US" sz="5200" dirty="0">
                <a:solidFill>
                  <a:schemeClr val="tx2"/>
                </a:solidFill>
                <a:hlinkClick r:id="rId2"/>
              </a:rPr>
              <a:t>https://youtu.be/1Evwgu369Jw</a:t>
            </a:r>
            <a:br>
              <a:rPr lang="en-US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רנה בראון סימפטיה ואמפטיה 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041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9BB45BB-875C-46C4-8EB3-116E69547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3694B1-1312-4B28-814F-D678F40EC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תמונה 4" descr="תמונה שמכילה טקסט, כלי כתיבה&#10;&#10;התיאור נוצר באופן אוטומטי">
            <a:extLst>
              <a:ext uri="{FF2B5EF4-FFF2-40B4-BE49-F238E27FC236}">
                <a16:creationId xmlns:a16="http://schemas.microsoft.com/office/drawing/2014/main" id="{30DD7CF0-CAD0-4C68-9302-D2D0AE85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9" r="26916" b="-2"/>
          <a:stretch/>
        </p:blipFill>
        <p:spPr>
          <a:xfrm>
            <a:off x="997061" y="973685"/>
            <a:ext cx="4773819" cy="4910631"/>
          </a:xfrm>
          <a:prstGeom prst="rect">
            <a:avLst/>
          </a:prstGeom>
        </p:spPr>
      </p:pic>
      <p:sp>
        <p:nvSpPr>
          <p:cNvPr id="55" name="Rectangle 30">
            <a:extLst>
              <a:ext uri="{FF2B5EF4-FFF2-40B4-BE49-F238E27FC236}">
                <a16:creationId xmlns:a16="http://schemas.microsoft.com/office/drawing/2014/main" id="{7D129406-7638-4F06-A449-C61BF912F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0" y="253548"/>
            <a:ext cx="6693368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4A70C33-B45A-4AAE-B6F6-BC895631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0" y="806751"/>
            <a:ext cx="6370320" cy="513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   </a:t>
            </a:r>
            <a:r>
              <a:rPr lang="en-US" b="1" dirty="0"/>
              <a:t>5</a:t>
            </a:r>
            <a:r>
              <a:rPr lang="en-US" dirty="0"/>
              <a:t>                    </a:t>
            </a:r>
            <a:br>
              <a:rPr lang="en-US" dirty="0"/>
            </a:br>
            <a:r>
              <a:rPr lang="en-US" dirty="0" err="1"/>
              <a:t>דגשים</a:t>
            </a:r>
            <a:r>
              <a:rPr lang="en-US" dirty="0"/>
              <a:t> </a:t>
            </a:r>
            <a:r>
              <a:rPr lang="en-US" dirty="0" err="1"/>
              <a:t>של</a:t>
            </a:r>
            <a:r>
              <a:rPr lang="en-US" dirty="0"/>
              <a:t> </a:t>
            </a:r>
            <a:r>
              <a:rPr lang="en-US" dirty="0" err="1"/>
              <a:t>שיח</a:t>
            </a:r>
            <a:r>
              <a:rPr lang="en-US" dirty="0"/>
              <a:t> </a:t>
            </a:r>
            <a:r>
              <a:rPr lang="en-US" dirty="0" err="1"/>
              <a:t>טלפוני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 1 </a:t>
            </a:r>
            <a:r>
              <a:rPr lang="en-US" sz="4200" dirty="0" err="1"/>
              <a:t>טון</a:t>
            </a:r>
            <a:r>
              <a:rPr lang="en-US" sz="4200" dirty="0"/>
              <a:t> </a:t>
            </a:r>
            <a:r>
              <a:rPr lang="en-US" sz="4200" dirty="0" err="1"/>
              <a:t>הדיבור</a:t>
            </a:r>
            <a:br>
              <a:rPr lang="en-US" sz="4200" dirty="0"/>
            </a:br>
            <a:r>
              <a:rPr lang="en-US" sz="4200" dirty="0"/>
              <a:t> 2 </a:t>
            </a:r>
            <a:r>
              <a:rPr lang="en-US" sz="4200" dirty="0" err="1"/>
              <a:t>גבולות</a:t>
            </a:r>
            <a:r>
              <a:rPr lang="en-US" sz="4200" dirty="0"/>
              <a:t> </a:t>
            </a:r>
            <a:r>
              <a:rPr lang="en-US" sz="4200" dirty="0" err="1"/>
              <a:t>שיחה</a:t>
            </a:r>
            <a:br>
              <a:rPr lang="en-US" sz="4200" dirty="0"/>
            </a:br>
            <a:r>
              <a:rPr lang="en-US" sz="4200" dirty="0"/>
              <a:t> 3פתיחת </a:t>
            </a:r>
            <a:r>
              <a:rPr lang="en-US" sz="4200" dirty="0" err="1"/>
              <a:t>השיחה</a:t>
            </a:r>
            <a:br>
              <a:rPr lang="en-US" sz="4200" dirty="0"/>
            </a:br>
            <a:r>
              <a:rPr lang="en-US" sz="4200" dirty="0"/>
              <a:t> 4מהלך </a:t>
            </a:r>
            <a:r>
              <a:rPr lang="en-US" sz="4200" dirty="0" err="1"/>
              <a:t>השיחה</a:t>
            </a:r>
            <a:br>
              <a:rPr lang="en-US" sz="4200" dirty="0"/>
            </a:br>
            <a:r>
              <a:rPr lang="en-US" sz="4200" dirty="0"/>
              <a:t> 5סיום </a:t>
            </a:r>
            <a:r>
              <a:rPr lang="en-US" sz="4200" dirty="0" err="1"/>
              <a:t>השיחה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8683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871B0C4-3F57-47D8-8D83-7B80CE53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527" y="3429000"/>
            <a:ext cx="8422640" cy="34910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br>
              <a:rPr lang="he-IL" sz="5200" dirty="0">
                <a:solidFill>
                  <a:schemeClr val="tx2"/>
                </a:solidFill>
              </a:rPr>
            </a:br>
            <a:br>
              <a:rPr lang="he-IL" sz="5200" dirty="0">
                <a:solidFill>
                  <a:schemeClr val="tx2"/>
                </a:solidFill>
              </a:rPr>
            </a:b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מה עושה לי תחושה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 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של חיבוק ותמיכה?</a:t>
            </a:r>
            <a:br>
              <a:rPr lang="he-IL" sz="5200" dirty="0">
                <a:solidFill>
                  <a:schemeClr val="tx2"/>
                </a:solidFill>
              </a:rPr>
            </a:b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מה המילים שמעבירות מסר ?  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 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מתי אני מדברת ומתי אני שותקת?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5200" dirty="0">
                <a:solidFill>
                  <a:schemeClr val="tx2"/>
                </a:solidFill>
              </a:rPr>
              <a:t> </a:t>
            </a:r>
            <a:br>
              <a:rPr lang="he-IL" sz="5200" dirty="0">
                <a:solidFill>
                  <a:schemeClr val="tx2"/>
                </a:solidFill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3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20FB84DB-B241-4E12-8822-4BD61947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515" y="1900887"/>
            <a:ext cx="5847295" cy="7823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קבלת מידע  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3E139864-629E-49C6-A63E-5AB1EF217AF5}"/>
              </a:ext>
            </a:extLst>
          </p:cNvPr>
          <p:cNvSpPr txBox="1">
            <a:spLocks/>
          </p:cNvSpPr>
          <p:nvPr/>
        </p:nvSpPr>
        <p:spPr>
          <a:xfrm>
            <a:off x="1522172" y="3019454"/>
            <a:ext cx="6041388" cy="1560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5200" dirty="0">
                <a:solidFill>
                  <a:schemeClr val="tx2"/>
                </a:solidFill>
              </a:rPr>
              <a:t>הקשבה אמפטית</a:t>
            </a:r>
          </a:p>
          <a:p>
            <a:pPr algn="ctr" rtl="0"/>
            <a:r>
              <a:rPr lang="he-IL" sz="5200" dirty="0">
                <a:solidFill>
                  <a:schemeClr val="tx2"/>
                </a:solidFill>
              </a:rPr>
              <a:t>חיזוק כוחות, כלים 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17BB6F07-09D8-479D-8C6A-866FD148126F}"/>
              </a:ext>
            </a:extLst>
          </p:cNvPr>
          <p:cNvSpPr txBox="1">
            <a:spLocks/>
          </p:cNvSpPr>
          <p:nvPr/>
        </p:nvSpPr>
        <p:spPr>
          <a:xfrm>
            <a:off x="4297680" y="5130800"/>
            <a:ext cx="5766015" cy="975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5200" dirty="0">
                <a:solidFill>
                  <a:schemeClr val="tx2"/>
                </a:solidFill>
              </a:rPr>
              <a:t>סיום ותכנון קשר עתידי</a:t>
            </a:r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02046F19-FF8A-453B-85DA-E37C81D45FE0}"/>
              </a:ext>
            </a:extLst>
          </p:cNvPr>
          <p:cNvSpPr txBox="1">
            <a:spLocks/>
          </p:cNvSpPr>
          <p:nvPr/>
        </p:nvSpPr>
        <p:spPr>
          <a:xfrm>
            <a:off x="3373120" y="593265"/>
            <a:ext cx="5039360" cy="846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5200" dirty="0">
                <a:solidFill>
                  <a:schemeClr val="tx2"/>
                </a:solidFill>
              </a:rPr>
              <a:t>שלום מצטרף </a:t>
            </a:r>
            <a:endParaRPr lang="en-US" sz="5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41D5CBD6-1EE5-4808-89EE-49BA9D3A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61" y="528320"/>
            <a:ext cx="9689223" cy="60829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br>
              <a:rPr lang="he-IL" sz="4000" dirty="0">
                <a:solidFill>
                  <a:schemeClr val="tx2"/>
                </a:solidFill>
              </a:rPr>
            </a:br>
            <a:br>
              <a:rPr lang="he-IL" sz="28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1 .אם ניתן לברר מה הכי קשה? – לנסות לעזור ליולדת לזקק את הקושי ואז חשוב מאד להמשיך לשאול איך את מתמודדת? חיזוק הכוחות.</a:t>
            </a:r>
            <a:br>
              <a:rPr lang="he-IL" sz="28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למשל אפשר לשאול: "מה הכי חסר לך בימים הללו של ולמה זה חסר לך?". מכאן אפשר להגיע לאיתור של הערוץ החזק ולצאת לעוד הרבה מאוד שאלות נוספות.</a:t>
            </a:r>
            <a:br>
              <a:rPr lang="he-IL" sz="2800" dirty="0">
                <a:solidFill>
                  <a:schemeClr val="tx2"/>
                </a:solidFill>
              </a:rPr>
            </a:br>
            <a:br>
              <a:rPr lang="he-IL" sz="28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2 </a:t>
            </a:r>
            <a:r>
              <a:rPr lang="he-IL" sz="2800" dirty="0">
                <a:solidFill>
                  <a:schemeClr val="accent2">
                    <a:lumMod val="75000"/>
                  </a:schemeClr>
                </a:solidFill>
              </a:rPr>
              <a:t>.כלים פרקטיים להפחתת סטרס והעצמת החוסן: תרגילי הרפיה/נשימות, קרקוע הצעות לפעילות, לקשר</a:t>
            </a:r>
            <a:r>
              <a:rPr lang="he-IL" sz="2800" dirty="0">
                <a:solidFill>
                  <a:schemeClr val="tx2"/>
                </a:solidFill>
              </a:rPr>
              <a:t>.</a:t>
            </a:r>
            <a:br>
              <a:rPr lang="he-IL" sz="2800" dirty="0">
                <a:solidFill>
                  <a:schemeClr val="tx2"/>
                </a:solidFill>
              </a:rPr>
            </a:br>
            <a:br>
              <a:rPr lang="he-IL" sz="28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3 .אם נראה שיש צורך להמשיך/העביר הלאה לטיפול או התייעצות נוספת – לקבל אישור/לשאול אם זה בסדר?</a:t>
            </a:r>
            <a:br>
              <a:rPr lang="he-IL" sz="2800" dirty="0">
                <a:solidFill>
                  <a:schemeClr val="tx2"/>
                </a:solidFill>
              </a:rPr>
            </a:br>
            <a:br>
              <a:rPr lang="he-IL" sz="28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4 .סגירת שיחה: חיזוק הכוחות ותחושת </a:t>
            </a:r>
            <a:r>
              <a:rPr lang="he-IL" sz="2800" dirty="0" err="1">
                <a:solidFill>
                  <a:schemeClr val="tx2"/>
                </a:solidFill>
              </a:rPr>
              <a:t>הביחד</a:t>
            </a:r>
            <a:r>
              <a:rPr lang="he-IL" sz="2800" dirty="0">
                <a:solidFill>
                  <a:schemeClr val="tx2"/>
                </a:solidFill>
              </a:rPr>
              <a:t>. תקווה . הבנה שלכם את הצורך של היולדת . לנסות לסיים עם מסר אופטימי. האם זו הייתה התערבות חד-פעמית או מדובר בתהליך מתמשך ואם כן, מתי תהיה פעם הבאה? 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849F95-3200-47FC-BFB5-99935ED8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9" y="134304"/>
            <a:ext cx="6210212" cy="16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5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4FCBFC-28B6-4AAC-9077-F6306F83B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279083"/>
            <a:ext cx="100888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he-IL" sz="7200" dirty="0"/>
              <a:t>מודל </a:t>
            </a:r>
            <a:br>
              <a:rPr lang="he-IL" sz="7200" dirty="0"/>
            </a:br>
            <a:r>
              <a:rPr lang="he-IL" sz="7200" dirty="0"/>
              <a:t>עשן דק </a:t>
            </a:r>
            <a:endParaRPr lang="en-US" sz="7200" dirty="0"/>
          </a:p>
        </p:txBody>
      </p:sp>
      <p:sp>
        <p:nvSpPr>
          <p:cNvPr id="4" name="כותרת משנה 3">
            <a:extLst>
              <a:ext uri="{FF2B5EF4-FFF2-40B4-BE49-F238E27FC236}">
                <a16:creationId xmlns:a16="http://schemas.microsoft.com/office/drawing/2014/main" id="{53D787B1-FD42-43C5-A4C0-182C9A645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760" y="2940686"/>
            <a:ext cx="9997440" cy="3261043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rgbClr val="FF0000"/>
                </a:solidFill>
              </a:rPr>
              <a:t>ע</a:t>
            </a:r>
            <a:r>
              <a:rPr lang="he-IL" sz="4000" dirty="0">
                <a:solidFill>
                  <a:srgbClr val="FF0000"/>
                </a:solidFill>
              </a:rPr>
              <a:t>צירה</a:t>
            </a:r>
          </a:p>
          <a:p>
            <a:r>
              <a:rPr lang="he-IL" sz="4000" dirty="0"/>
              <a:t>  </a:t>
            </a:r>
            <a:r>
              <a:rPr lang="he-IL" sz="4800" b="1" dirty="0">
                <a:solidFill>
                  <a:schemeClr val="accent2">
                    <a:lumMod val="75000"/>
                  </a:schemeClr>
                </a:solidFill>
              </a:rPr>
              <a:t>ש</a:t>
            </a:r>
            <a:r>
              <a:rPr lang="he-IL" sz="4000" dirty="0">
                <a:solidFill>
                  <a:schemeClr val="accent2">
                    <a:lumMod val="75000"/>
                  </a:schemeClr>
                </a:solidFill>
              </a:rPr>
              <a:t>רירים</a:t>
            </a:r>
          </a:p>
          <a:p>
            <a:r>
              <a:rPr lang="he-I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נ</a:t>
            </a:r>
            <a:r>
              <a:rPr lang="he-I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שימה</a:t>
            </a:r>
          </a:p>
          <a:p>
            <a:r>
              <a:rPr lang="he-IL" sz="4000" dirty="0"/>
              <a:t>        </a:t>
            </a:r>
            <a:r>
              <a:rPr lang="he-IL" sz="4800" b="1" dirty="0">
                <a:solidFill>
                  <a:srgbClr val="7030A0"/>
                </a:solidFill>
              </a:rPr>
              <a:t>ד</a:t>
            </a:r>
            <a:r>
              <a:rPr lang="he-IL" sz="4000" dirty="0">
                <a:solidFill>
                  <a:srgbClr val="7030A0"/>
                </a:solidFill>
              </a:rPr>
              <a:t>יבור פנימי</a:t>
            </a:r>
          </a:p>
          <a:p>
            <a:r>
              <a:rPr lang="he-IL" sz="4800" b="1" dirty="0">
                <a:solidFill>
                  <a:schemeClr val="accent6">
                    <a:lumMod val="75000"/>
                  </a:schemeClr>
                </a:solidFill>
              </a:rPr>
              <a:t>ק</a:t>
            </a:r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דימה </a:t>
            </a:r>
          </a:p>
        </p:txBody>
      </p:sp>
      <p:pic>
        <p:nvPicPr>
          <p:cNvPr id="7170" name="Picture 2" descr="טפט דיגיטלי לעשן כחול לבן">
            <a:extLst>
              <a:ext uri="{FF2B5EF4-FFF2-40B4-BE49-F238E27FC236}">
                <a16:creationId xmlns:a16="http://schemas.microsoft.com/office/drawing/2014/main" id="{34A1F80E-624A-4580-894B-5D76DDAB0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"/>
          <a:stretch/>
        </p:blipFill>
        <p:spPr bwMode="auto">
          <a:xfrm>
            <a:off x="6505928" y="5080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7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04285-66B0-4456-AA85-E0585645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5ABF53-FBF9-4F3B-9EE5-E91670DE8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57A4D9-B240-4B49-BE42-829966FFB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9BF938-6ACA-48CA-84BD-64B03EA58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90600"/>
            <a:ext cx="103631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38E47B0-94B9-44F8-A317-50A21C8A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1676400"/>
            <a:ext cx="6734175" cy="2686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he-IL" sz="6000" dirty="0"/>
              <a:t>לפתוח רמקולים</a:t>
            </a:r>
            <a:br>
              <a:rPr lang="he-IL" sz="6000" dirty="0"/>
            </a:br>
            <a:r>
              <a:rPr lang="he-IL" sz="6000" dirty="0"/>
              <a:t>אשמח לשמוע אותכן.... 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37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B3E34BC-42C4-49AA-B5B2-8645B94B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4703150"/>
            <a:ext cx="9035795" cy="20227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rtl="0"/>
            <a:r>
              <a:rPr lang="he-IL" sz="4000" dirty="0">
                <a:solidFill>
                  <a:schemeClr val="tx2"/>
                </a:solidFill>
              </a:rPr>
              <a:t>תודה  רבה לכן!</a:t>
            </a:r>
            <a:br>
              <a:rPr lang="he-IL" sz="4000" dirty="0">
                <a:solidFill>
                  <a:schemeClr val="tx2"/>
                </a:solidFill>
              </a:rPr>
            </a:br>
            <a:r>
              <a:rPr lang="he-IL" sz="4000" dirty="0">
                <a:solidFill>
                  <a:schemeClr val="tx2"/>
                </a:solidFill>
              </a:rPr>
              <a:t>מי ייתן שנעשה טוב  במקום בו אנחנו פועלות, בזמן בו אנחנו פועלות כפי שהוא המקום והזמן ברגע זה ..</a:t>
            </a:r>
            <a:br>
              <a:rPr lang="he-IL" sz="4000" dirty="0">
                <a:solidFill>
                  <a:schemeClr val="tx2"/>
                </a:solidFill>
              </a:rPr>
            </a:br>
            <a:r>
              <a:rPr lang="he-IL" sz="4000" dirty="0">
                <a:solidFill>
                  <a:schemeClr val="tx2"/>
                </a:solidFill>
              </a:rPr>
              <a:t>                                                                     נועה</a:t>
            </a:r>
            <a:br>
              <a:rPr lang="he-IL" sz="4000" dirty="0">
                <a:solidFill>
                  <a:schemeClr val="tx2"/>
                </a:solidFill>
              </a:rPr>
            </a:br>
            <a:r>
              <a:rPr lang="he-IL" sz="4000" dirty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שטיח פי וי סי - נמסטה ⋆ Botta">
            <a:extLst>
              <a:ext uri="{FF2B5EF4-FFF2-40B4-BE49-F238E27FC236}">
                <a16:creationId xmlns:a16="http://schemas.microsoft.com/office/drawing/2014/main" id="{C3B31A98-7A31-49FB-B60B-139B6A408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3" b="22901"/>
          <a:stretch/>
        </p:blipFill>
        <p:spPr bwMode="auto">
          <a:xfrm>
            <a:off x="-3304" y="279948"/>
            <a:ext cx="12192001" cy="41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43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9E4B64-BC42-4DDB-B38A-33AFAEA3B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 b="43796"/>
          <a:stretch/>
        </p:blipFill>
        <p:spPr>
          <a:xfrm>
            <a:off x="1" y="66685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518F1B2-DCAB-4663-B945-C17ACF69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9225" y="976730"/>
            <a:ext cx="7364730" cy="795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br>
              <a:rPr lang="he-IL" sz="5200" dirty="0">
                <a:solidFill>
                  <a:srgbClr val="FFFFFF"/>
                </a:solidFill>
              </a:rPr>
            </a:br>
            <a:br>
              <a:rPr lang="he-IL" sz="5200" dirty="0">
                <a:solidFill>
                  <a:srgbClr val="FFFFFF"/>
                </a:solidFill>
              </a:rPr>
            </a:br>
            <a:r>
              <a:rPr lang="he-IL" sz="5200" dirty="0">
                <a:solidFill>
                  <a:srgbClr val="FFFFFF"/>
                </a:solidFill>
              </a:rPr>
              <a:t>                   </a:t>
            </a:r>
            <a:br>
              <a:rPr lang="he-IL" sz="5200" dirty="0">
                <a:solidFill>
                  <a:srgbClr val="FFFFFF"/>
                </a:solidFill>
              </a:rPr>
            </a:br>
            <a:r>
              <a:rPr lang="he-IL" sz="5200" dirty="0">
                <a:solidFill>
                  <a:srgbClr val="FFFFFF"/>
                </a:solidFill>
              </a:rPr>
              <a:t>משפחת שפר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555D599C-E956-4D59-B73A-81D92227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4917440"/>
            <a:ext cx="11551920" cy="1412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br>
              <a:rPr lang="en-US" sz="3600" dirty="0">
                <a:solidFill>
                  <a:schemeClr val="tx2"/>
                </a:solidFill>
              </a:rPr>
            </a:br>
            <a:r>
              <a:rPr lang="he-IL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  </a:t>
            </a:r>
            <a:br>
              <a:rPr lang="en-US" dirty="0">
                <a:solidFill>
                  <a:schemeClr val="tx2"/>
                </a:solidFill>
                <a:latin typeface="+mn-lt"/>
              </a:rPr>
            </a:br>
            <a:br>
              <a:rPr lang="en-US" sz="3600" dirty="0">
                <a:solidFill>
                  <a:schemeClr val="tx2"/>
                </a:solidFill>
                <a:latin typeface="+mn-lt"/>
              </a:rPr>
            </a:br>
            <a:br>
              <a:rPr lang="he-IL" sz="3100" dirty="0">
                <a:solidFill>
                  <a:schemeClr val="tx2"/>
                </a:solidFill>
                <a:latin typeface="+mn-lt"/>
              </a:rPr>
            </a:br>
            <a:r>
              <a:rPr lang="he-IL" sz="3100" dirty="0">
                <a:solidFill>
                  <a:schemeClr val="tx2"/>
                </a:solidFill>
              </a:rPr>
              <a:t>  </a:t>
            </a: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אי וודאות אישית, משפחתית, קהילתית וכלכלית</a:t>
            </a: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• שבר ברציפות / שגרת חיים.</a:t>
            </a: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• בדידות, הגבלת תנועה</a:t>
            </a: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  ריחוק מהמשפחה מורחבת </a:t>
            </a: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• משך זמן ארוך / כמה זמן ימשך?</a:t>
            </a: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3100" dirty="0">
                <a:solidFill>
                  <a:schemeClr val="tx2"/>
                </a:solidFill>
              </a:rPr>
              <a:t>• מיתון כלכלי  – בהווה, בעתיד?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br>
              <a:rPr lang="he-IL" sz="3100" dirty="0">
                <a:solidFill>
                  <a:schemeClr val="tx2"/>
                </a:solidFill>
              </a:rPr>
            </a:br>
            <a:br>
              <a:rPr lang="he-IL" sz="5200" dirty="0">
                <a:solidFill>
                  <a:schemeClr val="tx2"/>
                </a:solidFill>
              </a:rPr>
            </a:br>
            <a:r>
              <a:rPr lang="he-IL" sz="2700" dirty="0">
                <a:solidFill>
                  <a:schemeClr val="tx2"/>
                </a:solidFill>
                <a:latin typeface="+mn-lt"/>
                <a:cs typeface="Guttman Yad" panose="02010401010101010101" pitchFamily="2" charset="-79"/>
              </a:rPr>
              <a:t>כל אלו יכולים להוביל למצבי דחק אישיים, משפחתיים, ברמת קהילה, חברה, מדינה</a:t>
            </a:r>
            <a:br>
              <a:rPr lang="he-IL" sz="2700" dirty="0">
                <a:solidFill>
                  <a:schemeClr val="tx2"/>
                </a:solidFill>
                <a:latin typeface="+mn-lt"/>
                <a:cs typeface="Guttman Yad" panose="02010401010101010101" pitchFamily="2" charset="-79"/>
              </a:rPr>
            </a:br>
            <a:r>
              <a:rPr lang="he-IL" sz="2700" dirty="0">
                <a:solidFill>
                  <a:schemeClr val="tx2"/>
                </a:solidFill>
                <a:latin typeface="+mn-lt"/>
                <a:cs typeface="Guttman Yad" panose="02010401010101010101" pitchFamily="2" charset="-79"/>
              </a:rPr>
              <a:t>מצבי דחק אלו יכולים להתאפיין בתחושות לחץ בעוצמות שונות.</a:t>
            </a:r>
            <a:endParaRPr lang="en-US" sz="2700" kern="1200" dirty="0">
              <a:solidFill>
                <a:schemeClr val="tx2"/>
              </a:solidFill>
              <a:latin typeface="+mn-lt"/>
              <a:cs typeface="Guttman Yad" panose="02010401010101010101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202" name="Picture 10" descr="ידיים עם כפפות לטקס אוחזות גלובוס עם מסיכת פנים">
            <a:extLst>
              <a:ext uri="{FF2B5EF4-FFF2-40B4-BE49-F238E27FC236}">
                <a16:creationId xmlns:a16="http://schemas.microsoft.com/office/drawing/2014/main" id="{FAF8AC2D-5EF5-4E5C-B32A-A76848F2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0"/>
            <a:ext cx="4505325" cy="275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37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D970F09-A8CE-45BB-8AA3-5630240B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74" y="1073209"/>
            <a:ext cx="6479447" cy="431742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B5771EC-4EA4-44D7-8DA8-35C89D9E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01" y="567000"/>
            <a:ext cx="6739136" cy="8780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e-IL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יתרונות מפגש פנים </a:t>
            </a:r>
            <a:r>
              <a:rPr lang="he-IL" sz="5200" dirty="0">
                <a:solidFill>
                  <a:schemeClr val="tx2"/>
                </a:solidFill>
              </a:rPr>
              <a:t>אל פנים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182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3957A3F-E406-497D-88D5-58333BD3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352" y="4099448"/>
            <a:ext cx="10592174" cy="1000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br>
              <a:rPr lang="en-US" sz="4800" dirty="0">
                <a:solidFill>
                  <a:schemeClr val="tx2"/>
                </a:solidFill>
              </a:rPr>
            </a:br>
            <a:r>
              <a:rPr lang="he-IL" sz="4800" dirty="0">
                <a:solidFill>
                  <a:schemeClr val="tx2"/>
                </a:solidFill>
              </a:rPr>
              <a:t>תמיכה מרחוק- האתגרים וההזדמנויות </a:t>
            </a:r>
            <a:endParaRPr lang="en-US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הרפואה מרחוק מוכיחה את עצמה כיעילה&quot;">
            <a:extLst>
              <a:ext uri="{FF2B5EF4-FFF2-40B4-BE49-F238E27FC236}">
                <a16:creationId xmlns:a16="http://schemas.microsoft.com/office/drawing/2014/main" id="{E863F195-DC75-4909-BE61-8CD99A852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20350"/>
          <a:stretch/>
        </p:blipFill>
        <p:spPr bwMode="auto">
          <a:xfrm>
            <a:off x="914399" y="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36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1A9F948-1045-4A86-8736-F39E34A9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715"/>
            <a:ext cx="3986156" cy="28065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he-IL" sz="4800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שאלת סקר:</a:t>
            </a:r>
            <a:br>
              <a:rPr lang="en-US" sz="1900" kern="1200" dirty="0">
                <a:latin typeface="+mj-lt"/>
                <a:ea typeface="+mj-ea"/>
                <a:cs typeface="+mj-cs"/>
              </a:rPr>
            </a:br>
            <a:br>
              <a:rPr lang="he-IL" sz="1900" kern="1200" dirty="0">
                <a:latin typeface="+mj-lt"/>
                <a:ea typeface="+mj-ea"/>
                <a:cs typeface="+mj-cs"/>
              </a:rPr>
            </a:br>
            <a:r>
              <a:rPr lang="he-IL" sz="1900" kern="1200" dirty="0">
                <a:latin typeface="+mn-lt"/>
                <a:ea typeface="+mj-ea"/>
                <a:cs typeface="+mj-cs"/>
              </a:rPr>
              <a:t>איזה סוג של טיפול אני מעדיפה עכשיו שאני יודעת שיש יותר מאפשרות אחת </a:t>
            </a:r>
            <a:br>
              <a:rPr lang="en-US" sz="1900" kern="1200" dirty="0">
                <a:latin typeface="+mn-lt"/>
                <a:ea typeface="+mj-ea"/>
                <a:cs typeface="+mj-cs"/>
              </a:rPr>
            </a:br>
            <a:br>
              <a:rPr lang="en-US" sz="1900" kern="1200" dirty="0">
                <a:latin typeface="+mj-lt"/>
                <a:ea typeface="+mj-ea"/>
                <a:cs typeface="+mj-cs"/>
              </a:rPr>
            </a:br>
            <a:br>
              <a:rPr lang="en-US" sz="1900" dirty="0"/>
            </a:br>
            <a:r>
              <a:rPr lang="en-US" sz="1900" dirty="0"/>
              <a:t>https://www.menti.com/g6a3mmabqx</a:t>
            </a:r>
            <a:br>
              <a:rPr lang="en-US" sz="1900" dirty="0"/>
            </a:br>
            <a:br>
              <a:rPr lang="en-US" sz="1900" kern="1200" dirty="0">
                <a:latin typeface="+mj-lt"/>
                <a:ea typeface="+mj-ea"/>
                <a:cs typeface="+mj-cs"/>
              </a:rPr>
            </a:br>
            <a:r>
              <a:rPr lang="en-US" sz="19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101A36-FEE9-445F-9C9D-66B608EC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3986156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he-IL" sz="2000" dirty="0"/>
              <a:t>העתיקו את הקישור לדפדפן האינטרנט</a:t>
            </a:r>
          </a:p>
          <a:p>
            <a:pPr marL="0" indent="0" rtl="0">
              <a:buNone/>
            </a:pPr>
            <a:r>
              <a:rPr lang="he-IL" sz="2000" dirty="0"/>
              <a:t>או לחצו על הקישור בצ'אט</a:t>
            </a:r>
          </a:p>
          <a:p>
            <a:pPr marL="0" indent="0" rtl="0">
              <a:buNone/>
            </a:pPr>
            <a:r>
              <a:rPr lang="he-IL" sz="2000" dirty="0"/>
              <a:t> והצביעו </a:t>
            </a:r>
            <a:r>
              <a:rPr lang="he-IL" sz="2000" dirty="0">
                <a:sym typeface="Wingdings" panose="05000000000000000000" pitchFamily="2" charset="2"/>
              </a:rPr>
              <a:t> 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6146" name="Picture 2" descr="אישה בביקיני שחור שוכבת על בריכת השחייה">
            <a:extLst>
              <a:ext uri="{FF2B5EF4-FFF2-40B4-BE49-F238E27FC236}">
                <a16:creationId xmlns:a16="http://schemas.microsoft.com/office/drawing/2014/main" id="{3E337287-868F-48C7-B4BA-B953B693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r="-1" b="23839"/>
          <a:stretch/>
        </p:blipFill>
        <p:spPr bwMode="auto">
          <a:xfrm>
            <a:off x="5186557" y="162853"/>
            <a:ext cx="6830817" cy="6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B3A2CDEF-9ABD-4ADD-B54A-4D4CCBCE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21920"/>
            <a:ext cx="9306560" cy="57462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0"/>
            <a:r>
              <a:rPr lang="he-IL" sz="3600" b="1" dirty="0">
                <a:solidFill>
                  <a:schemeClr val="tx2"/>
                </a:solidFill>
                <a:latin typeface="+mn-lt"/>
              </a:rPr>
              <a:t>קשיים בקבלת סיוע טלפוני:</a:t>
            </a:r>
            <a:br>
              <a:rPr lang="he-IL" sz="3600" b="1" dirty="0">
                <a:solidFill>
                  <a:schemeClr val="tx2"/>
                </a:solidFill>
              </a:rPr>
            </a:br>
            <a:br>
              <a:rPr lang="he-IL" sz="3600" b="1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• </a:t>
            </a:r>
            <a:r>
              <a:rPr lang="he-IL" sz="2800" dirty="0">
                <a:solidFill>
                  <a:schemeClr val="tx2"/>
                </a:solidFill>
                <a:latin typeface="+mn-lt"/>
              </a:rPr>
              <a:t>מנגנוני הגנה כגון הכחשה של הקושי או הדחקתו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• קשיי התבטאות- לא רגילים לדבר על רגשות בטלפון 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• חשיפה רגשית: בושה/ תחושת קורבנות פגיעות במקומות רגישים   של קבלת עזרה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 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• הצפה רגשית שמצמצמת יכולת החשיבה ואת העלאת הצרכים.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• תחושת קורבנות.</a:t>
            </a: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br>
              <a:rPr lang="he-IL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• מתחים  בתוך המשפחה.</a:t>
            </a:r>
            <a:br>
              <a:rPr lang="en-US" sz="2800" dirty="0">
                <a:solidFill>
                  <a:schemeClr val="tx2"/>
                </a:solidFill>
                <a:latin typeface="+mn-lt"/>
              </a:rPr>
            </a:br>
            <a:br>
              <a:rPr lang="en-US" sz="2800" dirty="0">
                <a:solidFill>
                  <a:schemeClr val="tx2"/>
                </a:solidFill>
                <a:latin typeface="+mn-lt"/>
              </a:rPr>
            </a:br>
            <a:r>
              <a:rPr lang="he-IL" sz="2800" dirty="0">
                <a:solidFill>
                  <a:schemeClr val="tx2"/>
                </a:solidFill>
                <a:latin typeface="+mn-lt"/>
              </a:rPr>
              <a:t>                           </a:t>
            </a:r>
            <a:r>
              <a:rPr lang="he-IL" sz="3100" dirty="0">
                <a:solidFill>
                  <a:schemeClr val="tx2"/>
                </a:solidFill>
                <a:latin typeface="+mn-lt"/>
              </a:rPr>
              <a:t>קושי לייצר אינטימיות </a:t>
            </a:r>
            <a:r>
              <a:rPr lang="he-IL" sz="3100" dirty="0" err="1">
                <a:solidFill>
                  <a:schemeClr val="tx2"/>
                </a:solidFill>
                <a:latin typeface="+mn-lt"/>
              </a:rPr>
              <a:t>תמיכתית</a:t>
            </a:r>
            <a:r>
              <a:rPr lang="he-IL" sz="3100" dirty="0">
                <a:solidFill>
                  <a:schemeClr val="tx2"/>
                </a:solidFill>
                <a:latin typeface="+mn-lt"/>
              </a:rPr>
              <a:t> </a:t>
            </a:r>
            <a:br>
              <a:rPr lang="he-IL" sz="3100" dirty="0">
                <a:solidFill>
                  <a:schemeClr val="tx2"/>
                </a:solidFill>
              </a:rPr>
            </a:br>
            <a:r>
              <a:rPr lang="he-IL" sz="2800" dirty="0">
                <a:solidFill>
                  <a:schemeClr val="tx2"/>
                </a:solidFill>
              </a:rPr>
              <a:t>  </a:t>
            </a:r>
            <a:r>
              <a:rPr lang="en-US" sz="2800" dirty="0">
                <a:solidFill>
                  <a:schemeClr val="tx2"/>
                </a:solidFill>
              </a:rPr>
              <a:t>  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5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8763C308-32D7-449F-8F05-9344B41D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19" y="710307"/>
            <a:ext cx="7650479" cy="843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he-IL" sz="5200" dirty="0">
                <a:solidFill>
                  <a:schemeClr val="tx2"/>
                </a:solidFill>
              </a:rPr>
              <a:t>חוזקות של תמיכה מרחוק  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4C4494E9-40EC-4C75-8A89-D919BA8B086B}"/>
              </a:ext>
            </a:extLst>
          </p:cNvPr>
          <p:cNvSpPr txBox="1">
            <a:spLocks/>
          </p:cNvSpPr>
          <p:nvPr/>
        </p:nvSpPr>
        <p:spPr>
          <a:xfrm>
            <a:off x="10020291" y="1006937"/>
            <a:ext cx="3904683" cy="843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n-US" sz="5200" dirty="0">
              <a:solidFill>
                <a:schemeClr val="tx2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7111F3-4B76-469F-B93D-8A2E00A3EF22}"/>
              </a:ext>
            </a:extLst>
          </p:cNvPr>
          <p:cNvSpPr/>
          <p:nvPr/>
        </p:nvSpPr>
        <p:spPr>
          <a:xfrm>
            <a:off x="3159760" y="2285998"/>
            <a:ext cx="192024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3600" dirty="0"/>
              <a:t>נוחות 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815977B4-F4CC-4A52-B14D-65892255E96F}"/>
              </a:ext>
            </a:extLst>
          </p:cNvPr>
          <p:cNvSpPr/>
          <p:nvPr/>
        </p:nvSpPr>
        <p:spPr>
          <a:xfrm>
            <a:off x="3188892" y="3105831"/>
            <a:ext cx="573757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3600" dirty="0"/>
              <a:t>תחושה של דיסקרטיות </a:t>
            </a:r>
            <a:r>
              <a:rPr lang="he-IL" dirty="0"/>
              <a:t>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BC85D883-8EDD-46AF-8F16-399878300EEC}"/>
              </a:ext>
            </a:extLst>
          </p:cNvPr>
          <p:cNvSpPr/>
          <p:nvPr/>
        </p:nvSpPr>
        <p:spPr>
          <a:xfrm>
            <a:off x="4125644" y="4745505"/>
            <a:ext cx="41828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3600" dirty="0"/>
              <a:t>התמקדות בדו שיח 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EADDDE75-857D-4937-B1C5-5460DFEC2C41}"/>
              </a:ext>
            </a:extLst>
          </p:cNvPr>
          <p:cNvSpPr/>
          <p:nvPr/>
        </p:nvSpPr>
        <p:spPr>
          <a:xfrm>
            <a:off x="1180127" y="3925672"/>
            <a:ext cx="67512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3600" dirty="0"/>
              <a:t>לקיחת אחראיות  משותפת על הקשר</a:t>
            </a:r>
            <a:endParaRPr lang="he-IL" dirty="0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99D85E83-F73C-4520-AD74-697743B4C76C}"/>
              </a:ext>
            </a:extLst>
          </p:cNvPr>
          <p:cNvSpPr/>
          <p:nvPr/>
        </p:nvSpPr>
        <p:spPr>
          <a:xfrm>
            <a:off x="3115895" y="5761645"/>
            <a:ext cx="59599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3600" dirty="0"/>
              <a:t>    הקשבה  אקטיבית לסימנים </a:t>
            </a:r>
            <a:endParaRPr lang="he-IL" dirty="0"/>
          </a:p>
        </p:txBody>
      </p:sp>
      <p:pic>
        <p:nvPicPr>
          <p:cNvPr id="9218" name="Picture 2" descr="סטטוסקופ רפואי עם לב נייר אדום על משטח לבן">
            <a:extLst>
              <a:ext uri="{FF2B5EF4-FFF2-40B4-BE49-F238E27FC236}">
                <a16:creationId xmlns:a16="http://schemas.microsoft.com/office/drawing/2014/main" id="{E81C1568-AD0F-4E87-9587-CE02FA35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49" y="1142968"/>
            <a:ext cx="2987096" cy="54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9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AA9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C1965DAA-769C-4703-B6D1-8EF8AFFF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br>
              <a:rPr lang="en-US" sz="1500" dirty="0">
                <a:solidFill>
                  <a:srgbClr val="AA9577"/>
                </a:solidFill>
              </a:rPr>
            </a:br>
            <a:br>
              <a:rPr lang="en-US" sz="1500" dirty="0">
                <a:solidFill>
                  <a:srgbClr val="AA9577"/>
                </a:solidFill>
              </a:rPr>
            </a:br>
            <a:br>
              <a:rPr lang="en-US" sz="1500" dirty="0">
                <a:solidFill>
                  <a:srgbClr val="AA9577"/>
                </a:solidFill>
              </a:rPr>
            </a:br>
            <a:br>
              <a:rPr lang="en-US" sz="1500" dirty="0">
                <a:solidFill>
                  <a:srgbClr val="AA9577"/>
                </a:solidFill>
              </a:rPr>
            </a:br>
            <a:br>
              <a:rPr lang="en-US" dirty="0">
                <a:solidFill>
                  <a:srgbClr val="AA9577"/>
                </a:solidFill>
              </a:rPr>
            </a:br>
            <a:r>
              <a:rPr lang="en-US" dirty="0" err="1">
                <a:solidFill>
                  <a:srgbClr val="AA9577"/>
                </a:solidFill>
              </a:rPr>
              <a:t>הבסיס</a:t>
            </a:r>
            <a:r>
              <a:rPr lang="en-US" dirty="0">
                <a:solidFill>
                  <a:srgbClr val="AA9577"/>
                </a:solidFill>
              </a:rPr>
              <a:t> </a:t>
            </a:r>
            <a:r>
              <a:rPr lang="en-US" dirty="0" err="1">
                <a:solidFill>
                  <a:srgbClr val="AA9577"/>
                </a:solidFill>
              </a:rPr>
              <a:t>להתערבות</a:t>
            </a:r>
            <a:br>
              <a:rPr lang="en-US" dirty="0">
                <a:solidFill>
                  <a:srgbClr val="AA9577"/>
                </a:solidFill>
              </a:rPr>
            </a:br>
            <a:r>
              <a:rPr lang="en-US" dirty="0" err="1">
                <a:solidFill>
                  <a:srgbClr val="AA9577"/>
                </a:solidFill>
              </a:rPr>
              <a:t>טלפונית</a:t>
            </a:r>
            <a:r>
              <a:rPr lang="en-US" dirty="0">
                <a:solidFill>
                  <a:srgbClr val="AA9577"/>
                </a:solidFill>
              </a:rPr>
              <a:t> </a:t>
            </a:r>
            <a:r>
              <a:rPr lang="en-US" dirty="0" err="1">
                <a:solidFill>
                  <a:srgbClr val="AA9577"/>
                </a:solidFill>
              </a:rPr>
              <a:t>יעילה</a:t>
            </a:r>
            <a:br>
              <a:rPr lang="en-US" dirty="0">
                <a:solidFill>
                  <a:srgbClr val="AA9577"/>
                </a:solidFill>
              </a:rPr>
            </a:br>
            <a:br>
              <a:rPr lang="en-US" dirty="0">
                <a:solidFill>
                  <a:srgbClr val="AA9577"/>
                </a:solidFill>
              </a:rPr>
            </a:br>
            <a:r>
              <a:rPr lang="en-US" b="1" dirty="0" err="1">
                <a:solidFill>
                  <a:srgbClr val="AA9577"/>
                </a:solidFill>
              </a:rPr>
              <a:t>הצטרפות</a:t>
            </a:r>
            <a:r>
              <a:rPr lang="en-US" b="1" dirty="0">
                <a:solidFill>
                  <a:srgbClr val="AA9577"/>
                </a:solidFill>
              </a:rPr>
              <a:t> </a:t>
            </a:r>
            <a:r>
              <a:rPr lang="en-US" b="1" dirty="0" err="1">
                <a:solidFill>
                  <a:srgbClr val="AA9577"/>
                </a:solidFill>
              </a:rPr>
              <a:t>והובלה</a:t>
            </a:r>
            <a:br>
              <a:rPr lang="en-US" dirty="0">
                <a:solidFill>
                  <a:srgbClr val="AA9577"/>
                </a:solidFill>
              </a:rPr>
            </a:br>
            <a:r>
              <a:rPr lang="en-US" sz="1500" dirty="0">
                <a:solidFill>
                  <a:srgbClr val="AA9577"/>
                </a:solidFill>
              </a:rPr>
              <a:t>  </a:t>
            </a:r>
            <a:br>
              <a:rPr lang="en-US" sz="1500" dirty="0">
                <a:solidFill>
                  <a:srgbClr val="AA9577"/>
                </a:solidFill>
              </a:rPr>
            </a:br>
            <a:endParaRPr lang="en-US" sz="1500" dirty="0">
              <a:solidFill>
                <a:srgbClr val="AA9577"/>
              </a:solidFill>
            </a:endParaRPr>
          </a:p>
        </p:txBody>
      </p:sp>
      <p:pic>
        <p:nvPicPr>
          <p:cNvPr id="2050" name="Picture 2" descr="הצטרפות והובלה - אחת המיומנויות החזקות ביותר מעולם ה NLP | דליה סרויה">
            <a:extLst>
              <a:ext uri="{FF2B5EF4-FFF2-40B4-BE49-F238E27FC236}">
                <a16:creationId xmlns:a16="http://schemas.microsoft.com/office/drawing/2014/main" id="{FD17C41A-8361-44C4-8C99-D973315D2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r="1" b="23051"/>
          <a:stretch/>
        </p:blipFill>
        <p:spPr bwMode="auto">
          <a:xfrm>
            <a:off x="243840" y="256540"/>
            <a:ext cx="11704320" cy="30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0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7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582</Words>
  <Application>Microsoft Office PowerPoint</Application>
  <PresentationFormat>מסך רחב</PresentationFormat>
  <Paragraphs>38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French Script MT</vt:lpstr>
      <vt:lpstr>ערכת נושא Office</vt:lpstr>
      <vt:lpstr>תמיכה מרחוק בזמן משבר   אם לאם מתנס בנימין</vt:lpstr>
      <vt:lpstr>                      משפחת שפר</vt:lpstr>
      <vt:lpstr>                אי וודאות אישית, משפחתית, קהילתית וכלכלית • שבר ברציפות / שגרת חיים. • בדידות, הגבלת תנועה   ריחוק מהמשפחה מורחבת  • משך זמן ארוך / כמה זמן ימשך? • מיתון כלכלי  – בהווה, בעתיד?   כל אלו יכולים להוביל למצבי דחק אישיים, משפחתיים, ברמת קהילה, חברה, מדינה מצבי דחק אלו יכולים להתאפיין בתחושות לחץ בעוצמות שונות.</vt:lpstr>
      <vt:lpstr>      יתרונות מפגש פנים אל פנים</vt:lpstr>
      <vt:lpstr> תמיכה מרחוק- האתגרים וההזדמנויות </vt:lpstr>
      <vt:lpstr>שאלת סקר:  איזה סוג של טיפול אני מעדיפה עכשיו שאני יודעת שיש יותר מאפשרות אחת    https://www.menti.com/g6a3mmabqx   </vt:lpstr>
      <vt:lpstr>קשיים בקבלת סיוע טלפוני:  • מנגנוני הגנה כגון הכחשה של הקושי או הדחקתו  • קשיי התבטאות- לא רגילים לדבר על רגשות בטלפון   • חשיפה רגשית: בושה/ תחושת קורבנות פגיעות במקומות רגישים   של קבלת עזרה   • הצפה רגשית שמצמצמת יכולת החשיבה ואת העלאת הצרכים.  • תחושת קורבנות.  • מתחים  בתוך המשפחה.                             קושי לייצר אינטימיות תמיכתית      </vt:lpstr>
      <vt:lpstr>חוזקות של תמיכה מרחוק  </vt:lpstr>
      <vt:lpstr>     הבסיס להתערבות טלפונית יעילה  הצטרפות והובלה    </vt:lpstr>
      <vt:lpstr>https://youtu.be/1Evwgu369Jw רנה בראון סימפטיה ואמפטיה </vt:lpstr>
      <vt:lpstr>   5                     דגשים של שיח טלפוני   1 טון הדיבור  2 גבולות שיחה  3פתיחת השיחה  4מהלך השיחה  5סיום השיחה</vt:lpstr>
      <vt:lpstr>   מה עושה לי תחושה   של חיבוק ותמיכה?  מה המילים שמעבירות מסר ?     מתי אני מדברת ומתי אני שותקת?   </vt:lpstr>
      <vt:lpstr>קבלת מידע   </vt:lpstr>
      <vt:lpstr>  1 .אם ניתן לברר מה הכי קשה? – לנסות לעזור ליולדת לזקק את הקושי ואז חשוב מאד להמשיך לשאול איך את מתמודדת? חיזוק הכוחות. למשל אפשר לשאול: "מה הכי חסר לך בימים הללו של ולמה זה חסר לך?". מכאן אפשר להגיע לאיתור של הערוץ החזק ולצאת לעוד הרבה מאוד שאלות נוספות.  2 .כלים פרקטיים להפחתת סטרס והעצמת החוסן: תרגילי הרפיה/נשימות, קרקוע הצעות לפעילות, לקשר.  3 .אם נראה שיש צורך להמשיך/העביר הלאה לטיפול או התייעצות נוספת – לקבל אישור/לשאול אם זה בסדר?  4 .סגירת שיחה: חיזוק הכוחות ותחושת הביחד. תקווה . הבנה שלכם את הצורך של היולדת . לנסות לסיים עם מסר אופטימי. האם זו הייתה התערבות חד-פעמית או מדובר בתהליך מתמשך ואם כן, מתי תהיה פעם הבאה? </vt:lpstr>
      <vt:lpstr>מודל  עשן דק </vt:lpstr>
      <vt:lpstr>לפתוח רמקולים אשמח לשמוע אותכן.... </vt:lpstr>
      <vt:lpstr>תודה  רבה לכן! מי ייתן שנעשה טוב  במקום בו אנחנו פועלות, בזמן בו אנחנו פועלות כפי שהוא המקום והזמן ברגע זה ..                                                                      נועה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תמיכה מרחוק בזמן משבר   אם לאם מתנס בנימין</dc:title>
  <dc:creator>אמיתי שלם שפר</dc:creator>
  <cp:lastModifiedBy>אמיתי שלם שפר</cp:lastModifiedBy>
  <cp:revision>8</cp:revision>
  <dcterms:created xsi:type="dcterms:W3CDTF">2020-12-21T09:43:05Z</dcterms:created>
  <dcterms:modified xsi:type="dcterms:W3CDTF">2020-12-23T16:26:46Z</dcterms:modified>
</cp:coreProperties>
</file>